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"/>
  </p:notesMasterIdLst>
  <p:sldIdLst>
    <p:sldId id="691" r:id="rId2"/>
  </p:sldIdLst>
  <p:sldSz cx="9144000" cy="5143500" type="screen16x9"/>
  <p:notesSz cx="6858000" cy="9144000"/>
  <p:defaultTextStyle>
    <a:defPPr>
      <a:defRPr lang="en-US"/>
    </a:defPPr>
    <a:lvl1pPr marL="0" algn="l" defTabSz="456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16" algn="l" defTabSz="456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32" algn="l" defTabSz="456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49" algn="l" defTabSz="456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268" algn="l" defTabSz="456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587" algn="l" defTabSz="456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900" algn="l" defTabSz="456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219" algn="l" defTabSz="456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538" algn="l" defTabSz="4563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9E01"/>
    <a:srgbClr val="587925"/>
    <a:srgbClr val="EBB101"/>
    <a:srgbClr val="328CCF"/>
    <a:srgbClr val="A1D4A7"/>
    <a:srgbClr val="FED96A"/>
    <a:srgbClr val="85CCD2"/>
    <a:srgbClr val="1BB9D5"/>
    <a:srgbClr val="FFFF9C"/>
    <a:srgbClr val="C3F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1822" autoAdjust="0"/>
  </p:normalViewPr>
  <p:slideViewPr>
    <p:cSldViewPr snapToGrid="0" snapToObjects="1">
      <p:cViewPr varScale="1">
        <p:scale>
          <a:sx n="270" d="100"/>
          <a:sy n="270" d="100"/>
        </p:scale>
        <p:origin x="114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1C4D0-80C2-9E48-ACD7-758180780CB5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71BE8-7FD5-8141-9025-F466D9BDF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9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16" algn="l" defTabSz="456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632" algn="l" defTabSz="456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949" algn="l" defTabSz="456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268" algn="l" defTabSz="456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87" algn="l" defTabSz="456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900" algn="l" defTabSz="456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219" algn="l" defTabSz="456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538" algn="l" defTabSz="4563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luencer -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7068" y="285750"/>
            <a:ext cx="8381735" cy="457200"/>
          </a:xfrm>
          <a:prstGeom prst="rect">
            <a:avLst/>
          </a:prstGeom>
        </p:spPr>
        <p:txBody>
          <a:bodyPr vert="horz" lIns="90972" tIns="45464" rIns="90972" bIns="4546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55788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7400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luencer -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7068" y="285750"/>
            <a:ext cx="8381735" cy="457200"/>
          </a:xfrm>
          <a:prstGeom prst="rect">
            <a:avLst/>
          </a:prstGeom>
        </p:spPr>
        <p:txBody>
          <a:bodyPr vert="horz" lIns="90972" tIns="45464" rIns="90972" bIns="4546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657181" y="879510"/>
            <a:ext cx="5781390" cy="285750"/>
          </a:xfrm>
          <a:prstGeom prst="rect">
            <a:avLst/>
          </a:prstGeom>
        </p:spPr>
        <p:txBody>
          <a:bodyPr lIns="90972" tIns="45464" rIns="90972" bIns="45464" anchor="ctr"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9320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061" y="-19880"/>
            <a:ext cx="2421531" cy="51633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3810" y="982446"/>
            <a:ext cx="6086006" cy="3612178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26526" y="1962672"/>
            <a:ext cx="4248191" cy="886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dirty="0"/>
          </a:p>
        </p:txBody>
      </p:sp>
      <p:sp>
        <p:nvSpPr>
          <p:cNvPr id="14" name="Oval 13"/>
          <p:cNvSpPr/>
          <p:nvPr userDrawn="1"/>
        </p:nvSpPr>
        <p:spPr>
          <a:xfrm>
            <a:off x="39948" y="5636"/>
            <a:ext cx="275183" cy="180441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solidFill>
                <a:srgbClr val="EE3938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0" y="34804"/>
            <a:ext cx="334519" cy="164630"/>
          </a:xfrm>
          <a:prstGeom prst="rect">
            <a:avLst/>
          </a:prstGeom>
        </p:spPr>
        <p:txBody>
          <a:bodyPr/>
          <a:lstStyle>
            <a:lvl1pPr algn="ctr">
              <a:defRPr sz="450">
                <a:solidFill>
                  <a:srgbClr val="EE3938"/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5894216" y="4869657"/>
            <a:ext cx="2895600" cy="2738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/>
            </a:lvl1pPr>
          </a:lstStyle>
          <a:p>
            <a:pPr algn="r"/>
            <a:r>
              <a:rPr lang="en-US"/>
              <a:t>Balancing Discovery and Delivery - © Patrick Steyaert,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7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12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luencer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57067" y="285750"/>
            <a:ext cx="8381735" cy="457200"/>
          </a:xfrm>
          <a:prstGeom prst="rect">
            <a:avLst/>
          </a:prstGeom>
        </p:spPr>
        <p:txBody>
          <a:bodyPr vert="horz" lIns="90972" tIns="45464" rIns="90972" bIns="4546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602752" y="879510"/>
            <a:ext cx="5890248" cy="285750"/>
          </a:xfrm>
          <a:prstGeom prst="rect">
            <a:avLst/>
          </a:prstGeom>
        </p:spPr>
        <p:txBody>
          <a:bodyPr lIns="90972" tIns="45464" rIns="90972" bIns="45464" anchor="ctr"/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0375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168089"/>
            <a:ext cx="4800600" cy="665226"/>
          </a:xfrm>
        </p:spPr>
        <p:txBody>
          <a:bodyPr lIns="45715"/>
          <a:lstStyle/>
          <a:p>
            <a:r>
              <a:rPr lang="nl-BE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200151"/>
            <a:ext cx="3703320" cy="3394472"/>
          </a:xfrm>
          <a:prstGeom prst="rect">
            <a:avLst/>
          </a:prstGeom>
        </p:spPr>
        <p:txBody>
          <a:bodyPr lIns="45715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4818908"/>
            <a:ext cx="5628934" cy="2738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/>
              <a:t>Scrum and Kanban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272304"/>
            <a:ext cx="609600" cy="273844"/>
          </a:xfrm>
          <a:prstGeom prst="rect">
            <a:avLst/>
          </a:prstGeo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ound Same Side Corner Rectangle 20"/>
          <p:cNvSpPr/>
          <p:nvPr/>
        </p:nvSpPr>
        <p:spPr>
          <a:xfrm rot="5400000" flipH="1">
            <a:off x="717368" y="1541118"/>
            <a:ext cx="1370468" cy="1890802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/>
            <a:endParaRPr sz="135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200151"/>
            <a:ext cx="3703320" cy="3394472"/>
          </a:xfrm>
          <a:prstGeom prst="rect">
            <a:avLst/>
          </a:prstGeom>
        </p:spPr>
        <p:txBody>
          <a:bodyPr lIns="45715"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dirty="0"/>
          </a:p>
        </p:txBody>
      </p:sp>
      <p:pic>
        <p:nvPicPr>
          <p:cNvPr id="10" name="Picture 9" descr="Icon voor slides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47" y="168089"/>
            <a:ext cx="728395" cy="48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6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 userDrawn="1">
            <p:ph type="title"/>
          </p:nvPr>
        </p:nvSpPr>
        <p:spPr>
          <a:xfrm>
            <a:off x="357065" y="285750"/>
            <a:ext cx="8381735" cy="457200"/>
          </a:xfrm>
          <a:prstGeom prst="rect">
            <a:avLst/>
          </a:prstGeom>
          <a:noFill/>
        </p:spPr>
        <p:txBody>
          <a:bodyPr vert="horz" lIns="90993" tIns="45474" rIns="90993" bIns="45474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42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0" r:id="rId2"/>
    <p:sldLayoutId id="2147483684" r:id="rId3"/>
    <p:sldLayoutId id="2147483704" r:id="rId4"/>
    <p:sldLayoutId id="2147483706" r:id="rId5"/>
    <p:sldLayoutId id="2147483708" r:id="rId6"/>
    <p:sldLayoutId id="2147483709" r:id="rId7"/>
  </p:sldLayoutIdLst>
  <p:transition spd="slow">
    <p:wipe/>
  </p:transition>
  <p:hf sldNum="0" hdr="0" ftr="0" dt="0"/>
  <p:txStyles>
    <p:titleStyle>
      <a:lvl1pPr algn="ctr" defTabSz="454967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Bebas Neue Regular" panose="020B0606020202050201" pitchFamily="34" charset="0"/>
          <a:ea typeface="+mj-ea"/>
          <a:cs typeface="+mj-cs"/>
        </a:defRPr>
      </a:lvl1pPr>
    </p:titleStyle>
    <p:bodyStyle>
      <a:lvl1pPr marL="0" marR="0" indent="0" algn="ctr" defTabSz="45496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bg1">
              <a:lumMod val="75000"/>
            </a:schemeClr>
          </a:solidFill>
          <a:latin typeface="Bebas Neue Regular" panose="020B0606020202050201" pitchFamily="34" charset="0"/>
          <a:ea typeface="+mn-ea"/>
          <a:cs typeface="+mn-cs"/>
        </a:defRPr>
      </a:lvl1pPr>
      <a:lvl2pPr marL="739329" indent="-284348" algn="l" defTabSz="45496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423" indent="-227482" algn="l" defTabSz="45496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392" indent="-227482" algn="l" defTabSz="45496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363" indent="-227482" algn="l" defTabSz="45496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2329" indent="-227482" algn="l" defTabSz="4549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298" indent="-227482" algn="l" defTabSz="4549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271" indent="-227482" algn="l" defTabSz="4549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239" indent="-227482" algn="l" defTabSz="4549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967" algn="l" defTabSz="454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931" algn="l" defTabSz="454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901" algn="l" defTabSz="454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874" algn="l" defTabSz="454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847" algn="l" defTabSz="454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812" algn="l" defTabSz="454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784" algn="l" defTabSz="454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755" algn="l" defTabSz="4549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en" TargetMode="External"/><Relationship Id="rId2" Type="http://schemas.openxmlformats.org/officeDocument/2006/relationships/hyperlink" Target="https://en.wikipedia.org/wiki/en:Creative_Commons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089522" y="337983"/>
            <a:ext cx="3048922" cy="4079759"/>
          </a:xfrm>
          <a:prstGeom prst="rect">
            <a:avLst/>
          </a:prstGeom>
          <a:solidFill>
            <a:srgbClr val="A1D4A7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5581" rIns="36000" bIns="45581" rtlCol="0" anchor="ctr"/>
          <a:lstStyle/>
          <a:p>
            <a:pPr algn="ctr">
              <a:lnSpc>
                <a:spcPct val="90000"/>
              </a:lnSpc>
            </a:pPr>
            <a:endParaRPr lang="en-US" sz="14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085510" y="671632"/>
            <a:ext cx="3986471" cy="2304129"/>
          </a:xfrm>
          <a:prstGeom prst="rect">
            <a:avLst/>
          </a:prstGeom>
          <a:solidFill>
            <a:srgbClr val="FED96A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5581" rIns="36000" bIns="45581" rtlCol="0" anchor="ctr"/>
          <a:lstStyle/>
          <a:p>
            <a:pPr algn="ctr">
              <a:lnSpc>
                <a:spcPct val="90000"/>
              </a:lnSpc>
            </a:pPr>
            <a:endParaRPr lang="en-US" sz="14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73143" y="1510391"/>
            <a:ext cx="1984612" cy="1461415"/>
          </a:xfrm>
          <a:prstGeom prst="rect">
            <a:avLst/>
          </a:prstGeom>
          <a:solidFill>
            <a:srgbClr val="85CCD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5581" rIns="36000" bIns="45581" rtlCol="0" anchor="ctr"/>
          <a:lstStyle/>
          <a:p>
            <a:pPr algn="ctr">
              <a:lnSpc>
                <a:spcPct val="90000"/>
              </a:lnSpc>
            </a:pPr>
            <a:endParaRPr lang="en-US" sz="14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2400" b="1" dirty="0">
              <a:solidFill>
                <a:srgbClr val="328CCF"/>
              </a:solidFill>
              <a:cs typeface="Canaro Book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806A0F-C99D-F34B-BD2E-C0AF768B1946}"/>
              </a:ext>
            </a:extLst>
          </p:cNvPr>
          <p:cNvGrpSpPr/>
          <p:nvPr/>
        </p:nvGrpSpPr>
        <p:grpSpPr>
          <a:xfrm>
            <a:off x="5788381" y="1947056"/>
            <a:ext cx="556942" cy="580489"/>
            <a:chOff x="5783115" y="1947056"/>
            <a:chExt cx="556942" cy="580489"/>
          </a:xfrm>
        </p:grpSpPr>
        <p:sp>
          <p:nvSpPr>
            <p:cNvPr id="56" name="TextBox 55"/>
            <p:cNvSpPr txBox="1"/>
            <p:nvPr/>
          </p:nvSpPr>
          <p:spPr>
            <a:xfrm>
              <a:off x="5865759" y="2006467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57" name="Circular Arrow 56"/>
            <p:cNvSpPr>
              <a:spLocks noChangeAspect="1"/>
            </p:cNvSpPr>
            <p:nvPr/>
          </p:nvSpPr>
          <p:spPr>
            <a:xfrm rot="10189713" flipV="1">
              <a:off x="5783115" y="1947056"/>
              <a:ext cx="556942" cy="580489"/>
            </a:xfrm>
            <a:prstGeom prst="circularArrow">
              <a:avLst>
                <a:gd name="adj1" fmla="val 10609"/>
                <a:gd name="adj2" fmla="val 1142319"/>
                <a:gd name="adj3" fmla="val 7494667"/>
                <a:gd name="adj4" fmla="val 10800000"/>
                <a:gd name="adj5" fmla="val 14743"/>
              </a:avLst>
            </a:prstGeom>
            <a:solidFill>
              <a:srgbClr val="328CCF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091977" y="2960112"/>
            <a:ext cx="1984612" cy="1461415"/>
          </a:xfrm>
          <a:prstGeom prst="rect">
            <a:avLst/>
          </a:prstGeom>
          <a:solidFill>
            <a:srgbClr val="85CCD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5581" rIns="36000" bIns="45581" rtlCol="0" anchor="ctr"/>
          <a:lstStyle/>
          <a:p>
            <a:pPr algn="ctr">
              <a:lnSpc>
                <a:spcPct val="90000"/>
              </a:lnSpc>
            </a:pPr>
            <a:endParaRPr lang="en-US" sz="14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2400" b="1" dirty="0">
              <a:solidFill>
                <a:srgbClr val="328CCF"/>
              </a:solidFill>
              <a:cs typeface="Canaro Book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1E23C0-5768-B546-84EC-E269C5DECD6F}"/>
              </a:ext>
            </a:extLst>
          </p:cNvPr>
          <p:cNvGrpSpPr/>
          <p:nvPr/>
        </p:nvGrpSpPr>
        <p:grpSpPr>
          <a:xfrm>
            <a:off x="3803441" y="3401008"/>
            <a:ext cx="556942" cy="580489"/>
            <a:chOff x="3802580" y="3231243"/>
            <a:chExt cx="556942" cy="580489"/>
          </a:xfrm>
        </p:grpSpPr>
        <p:sp>
          <p:nvSpPr>
            <p:cNvPr id="48" name="TextBox 47"/>
            <p:cNvSpPr txBox="1"/>
            <p:nvPr/>
          </p:nvSpPr>
          <p:spPr>
            <a:xfrm>
              <a:off x="3902156" y="3290654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49" name="Circular Arrow 48"/>
            <p:cNvSpPr>
              <a:spLocks noChangeAspect="1"/>
            </p:cNvSpPr>
            <p:nvPr/>
          </p:nvSpPr>
          <p:spPr>
            <a:xfrm rot="10189713" flipH="1">
              <a:off x="3802580" y="3231243"/>
              <a:ext cx="556942" cy="580489"/>
            </a:xfrm>
            <a:prstGeom prst="circularArrow">
              <a:avLst>
                <a:gd name="adj1" fmla="val 10609"/>
                <a:gd name="adj2" fmla="val 1142319"/>
                <a:gd name="adj3" fmla="val 7494667"/>
                <a:gd name="adj4" fmla="val 10800000"/>
                <a:gd name="adj5" fmla="val 14743"/>
              </a:avLst>
            </a:prstGeom>
            <a:solidFill>
              <a:srgbClr val="328CCF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084352" y="2964067"/>
            <a:ext cx="1984612" cy="1461415"/>
          </a:xfrm>
          <a:prstGeom prst="rect">
            <a:avLst/>
          </a:prstGeom>
          <a:solidFill>
            <a:srgbClr val="85CCD2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5581" rIns="36000" bIns="45581" rtlCol="0" anchor="ctr"/>
          <a:lstStyle/>
          <a:p>
            <a:pPr algn="ctr">
              <a:lnSpc>
                <a:spcPct val="90000"/>
              </a:lnSpc>
            </a:pPr>
            <a:endParaRPr lang="en-US" sz="14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1200" i="1" dirty="0">
              <a:solidFill>
                <a:schemeClr val="accent1"/>
              </a:solidFill>
              <a:cs typeface="Canaro Book"/>
            </a:endParaRPr>
          </a:p>
          <a:p>
            <a:pPr algn="ctr">
              <a:lnSpc>
                <a:spcPct val="90000"/>
              </a:lnSpc>
            </a:pPr>
            <a:endParaRPr lang="en-US" sz="2400" b="1" dirty="0">
              <a:solidFill>
                <a:srgbClr val="328CCF"/>
              </a:solidFill>
              <a:cs typeface="Canaro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83669" y="2690541"/>
            <a:ext cx="995326" cy="55479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5581" rIns="36000" bIns="45581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cs typeface="Canaro Book"/>
              </a:rPr>
              <a:t>WIP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3669" y="4144216"/>
            <a:ext cx="995327" cy="5547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68" tIns="45581" rIns="91168" bIns="45581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cs typeface="Canaro Book"/>
              </a:rPr>
              <a:t>STARTING WORK</a:t>
            </a:r>
          </a:p>
        </p:txBody>
      </p:sp>
      <p:cxnSp>
        <p:nvCxnSpPr>
          <p:cNvPr id="6" name="Straight Arrow Connector 5"/>
          <p:cNvCxnSpPr>
            <a:stCxn id="5" idx="0"/>
            <a:endCxn id="4" idx="2"/>
          </p:cNvCxnSpPr>
          <p:nvPr/>
        </p:nvCxnSpPr>
        <p:spPr>
          <a:xfrm flipH="1" flipV="1">
            <a:off x="5081332" y="3245333"/>
            <a:ext cx="1" cy="89888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67855" y="2690540"/>
            <a:ext cx="995326" cy="5547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68" tIns="45581" rIns="91168" bIns="45581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cs typeface="Canaro Book"/>
              </a:rPr>
              <a:t>Blocked 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6567855" y="4144215"/>
            <a:ext cx="995326" cy="5547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68" tIns="45581" rIns="91168" bIns="45581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cs typeface="Canaro Book"/>
              </a:rPr>
              <a:t>Idle</a:t>
            </a:r>
          </a:p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cs typeface="Canaro Book"/>
              </a:rPr>
              <a:t>time risk</a:t>
            </a:r>
          </a:p>
        </p:txBody>
      </p:sp>
      <p:cxnSp>
        <p:nvCxnSpPr>
          <p:cNvPr id="9" name="Straight Arrow Connector 8"/>
          <p:cNvCxnSpPr>
            <a:stCxn id="5" idx="3"/>
            <a:endCxn id="8" idx="1"/>
          </p:cNvCxnSpPr>
          <p:nvPr/>
        </p:nvCxnSpPr>
        <p:spPr>
          <a:xfrm>
            <a:off x="5578996" y="4421612"/>
            <a:ext cx="988859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>
          <a:xfrm>
            <a:off x="7065518" y="3245333"/>
            <a:ext cx="0" cy="89888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7" idx="1"/>
          </p:cNvCxnSpPr>
          <p:nvPr/>
        </p:nvCxnSpPr>
        <p:spPr>
          <a:xfrm>
            <a:off x="5578995" y="2967937"/>
            <a:ext cx="98886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4DF6A4-4A2D-2245-936E-DA460D77321E}"/>
              </a:ext>
            </a:extLst>
          </p:cNvPr>
          <p:cNvGrpSpPr/>
          <p:nvPr/>
        </p:nvGrpSpPr>
        <p:grpSpPr>
          <a:xfrm>
            <a:off x="5788381" y="3404963"/>
            <a:ext cx="556942" cy="580489"/>
            <a:chOff x="5794955" y="3235198"/>
            <a:chExt cx="556942" cy="580489"/>
          </a:xfrm>
        </p:grpSpPr>
        <p:sp>
          <p:nvSpPr>
            <p:cNvPr id="12" name="TextBox 11"/>
            <p:cNvSpPr txBox="1"/>
            <p:nvPr/>
          </p:nvSpPr>
          <p:spPr>
            <a:xfrm>
              <a:off x="5894531" y="329460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13" name="Circular Arrow 12"/>
            <p:cNvSpPr>
              <a:spLocks noChangeAspect="1"/>
            </p:cNvSpPr>
            <p:nvPr/>
          </p:nvSpPr>
          <p:spPr>
            <a:xfrm rot="11410287">
              <a:off x="5794955" y="3235198"/>
              <a:ext cx="556942" cy="580489"/>
            </a:xfrm>
            <a:prstGeom prst="circularArrow">
              <a:avLst>
                <a:gd name="adj1" fmla="val 10609"/>
                <a:gd name="adj2" fmla="val 1142319"/>
                <a:gd name="adj3" fmla="val 7494667"/>
                <a:gd name="adj4" fmla="val 10800000"/>
                <a:gd name="adj5" fmla="val 14743"/>
              </a:avLst>
            </a:prstGeom>
            <a:solidFill>
              <a:srgbClr val="328CCF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2597760" y="2690540"/>
            <a:ext cx="995326" cy="5547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68" tIns="45581" rIns="91168" bIns="45581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cs typeface="Canaro Book"/>
              </a:rPr>
              <a:t>LEADTIME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597760" y="4140261"/>
            <a:ext cx="995326" cy="55479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68" tIns="45581" rIns="91168" bIns="45581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cs typeface="Canaro Book"/>
              </a:rPr>
              <a:t>Urgent work</a:t>
            </a:r>
          </a:p>
        </p:txBody>
      </p:sp>
      <p:cxnSp>
        <p:nvCxnSpPr>
          <p:cNvPr id="42" name="Straight Arrow Connector 41"/>
          <p:cNvCxnSpPr>
            <a:stCxn id="43" idx="3"/>
          </p:cNvCxnSpPr>
          <p:nvPr/>
        </p:nvCxnSpPr>
        <p:spPr>
          <a:xfrm>
            <a:off x="3593087" y="4417742"/>
            <a:ext cx="988859" cy="0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593086" y="2964067"/>
            <a:ext cx="98886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095423" y="3241379"/>
            <a:ext cx="0" cy="89888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569578" y="1236866"/>
            <a:ext cx="995326" cy="5547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5581" rIns="36000" bIns="45581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cs typeface="Canaro Book"/>
              </a:rPr>
              <a:t>Unblocking work</a:t>
            </a:r>
          </a:p>
        </p:txBody>
      </p:sp>
      <p:cxnSp>
        <p:nvCxnSpPr>
          <p:cNvPr id="51" name="Straight Arrow Connector 50"/>
          <p:cNvCxnSpPr>
            <a:stCxn id="53" idx="0"/>
            <a:endCxn id="52" idx="2"/>
          </p:cNvCxnSpPr>
          <p:nvPr/>
        </p:nvCxnSpPr>
        <p:spPr>
          <a:xfrm flipH="1" flipV="1">
            <a:off x="7067241" y="1791658"/>
            <a:ext cx="1" cy="89888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583669" y="1236865"/>
            <a:ext cx="995326" cy="554793"/>
          </a:xfrm>
          <a:prstGeom prst="rect">
            <a:avLst/>
          </a:prstGeom>
          <a:solidFill>
            <a:srgbClr val="D4FCD0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68" tIns="45581" rIns="91168" bIns="45581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cs typeface="Canaro Book"/>
              </a:rPr>
              <a:t>FINISHING WORK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578995" y="1510392"/>
            <a:ext cx="98886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081332" y="1787704"/>
            <a:ext cx="0" cy="898882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2586551" y="1240820"/>
            <a:ext cx="995326" cy="5547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5581" rIns="36000" bIns="45581"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accent1"/>
                </a:solidFill>
                <a:cs typeface="Canaro Book"/>
              </a:rPr>
              <a:t>Feedback delay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 flipV="1">
            <a:off x="3084214" y="1795612"/>
            <a:ext cx="1" cy="89888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7563181" y="349990"/>
            <a:ext cx="575263" cy="4083629"/>
          </a:xfrm>
          <a:prstGeom prst="bentConnector2">
            <a:avLst/>
          </a:prstGeom>
          <a:ln w="28575"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10800000" flipV="1">
            <a:off x="5081332" y="338703"/>
            <a:ext cx="3073494" cy="886873"/>
          </a:xfrm>
          <a:prstGeom prst="bentConnector2">
            <a:avLst/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497776" y="200916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</a:p>
        </p:txBody>
      </p:sp>
      <p:sp>
        <p:nvSpPr>
          <p:cNvPr id="76" name="Circular Arrow 75"/>
          <p:cNvSpPr/>
          <p:nvPr/>
        </p:nvSpPr>
        <p:spPr>
          <a:xfrm rot="10800000" flipH="1">
            <a:off x="7403736" y="1951334"/>
            <a:ext cx="547394" cy="563687"/>
          </a:xfrm>
          <a:prstGeom prst="circularArrow">
            <a:avLst>
              <a:gd name="adj1" fmla="val 10609"/>
              <a:gd name="adj2" fmla="val 1142319"/>
              <a:gd name="adj3" fmla="val 7494667"/>
              <a:gd name="adj4" fmla="val 10800000"/>
              <a:gd name="adj5" fmla="val 14743"/>
            </a:avLst>
          </a:prstGeom>
          <a:solidFill>
            <a:srgbClr val="587925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990734" y="305018"/>
            <a:ext cx="2148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587925"/>
                </a:solidFill>
              </a:rPr>
              <a:t>COLLABORATION</a:t>
            </a:r>
          </a:p>
        </p:txBody>
      </p:sp>
      <p:cxnSp>
        <p:nvCxnSpPr>
          <p:cNvPr id="88" name="Elbow Connector 87"/>
          <p:cNvCxnSpPr>
            <a:cxnSpLocks/>
            <a:stCxn id="58" idx="0"/>
            <a:endCxn id="50" idx="0"/>
          </p:cNvCxnSpPr>
          <p:nvPr/>
        </p:nvCxnSpPr>
        <p:spPr>
          <a:xfrm rot="5400000" flipH="1" flipV="1">
            <a:off x="5073750" y="-752670"/>
            <a:ext cx="3954" cy="3983027"/>
          </a:xfrm>
          <a:prstGeom prst="bentConnector3">
            <a:avLst>
              <a:gd name="adj1" fmla="val 14464315"/>
            </a:avLst>
          </a:prstGeom>
          <a:ln w="28575"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B0EF75-1AAC-5042-8680-6383BD4DFC12}"/>
              </a:ext>
            </a:extLst>
          </p:cNvPr>
          <p:cNvGrpSpPr/>
          <p:nvPr/>
        </p:nvGrpSpPr>
        <p:grpSpPr>
          <a:xfrm>
            <a:off x="3803441" y="1555005"/>
            <a:ext cx="556942" cy="580489"/>
            <a:chOff x="3804303" y="1555005"/>
            <a:chExt cx="556942" cy="580489"/>
          </a:xfrm>
        </p:grpSpPr>
        <p:sp>
          <p:nvSpPr>
            <p:cNvPr id="96" name="TextBox 95"/>
            <p:cNvSpPr txBox="1"/>
            <p:nvPr/>
          </p:nvSpPr>
          <p:spPr>
            <a:xfrm>
              <a:off x="3920811" y="1614416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R</a:t>
              </a:r>
            </a:p>
          </p:txBody>
        </p:sp>
        <p:sp>
          <p:nvSpPr>
            <p:cNvPr id="97" name="Circular Arrow 96"/>
            <p:cNvSpPr>
              <a:spLocks noChangeAspect="1"/>
            </p:cNvSpPr>
            <p:nvPr/>
          </p:nvSpPr>
          <p:spPr>
            <a:xfrm rot="11410287" flipH="1" flipV="1">
              <a:off x="3804303" y="1555005"/>
              <a:ext cx="556942" cy="580489"/>
            </a:xfrm>
            <a:prstGeom prst="circularArrow">
              <a:avLst>
                <a:gd name="adj1" fmla="val 10609"/>
                <a:gd name="adj2" fmla="val 1142319"/>
                <a:gd name="adj3" fmla="val 7494667"/>
                <a:gd name="adj4" fmla="val 10800000"/>
                <a:gd name="adj5" fmla="val 14743"/>
              </a:avLst>
            </a:prstGeom>
            <a:solidFill>
              <a:srgbClr val="D39E01"/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2851790" y="18036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845445" y="37411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230054" y="43393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652065" y="43448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44566" y="80521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031926" y="32902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672498" y="28576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811837" y="18083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033922" y="37432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910238" y="26799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+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5100583" y="2273633"/>
            <a:ext cx="172194" cy="326306"/>
            <a:chOff x="803263" y="299319"/>
            <a:chExt cx="294858" cy="410759"/>
          </a:xfrm>
        </p:grpSpPr>
        <p:sp>
          <p:nvSpPr>
            <p:cNvPr id="124" name="Oval 123"/>
            <p:cNvSpPr/>
            <p:nvPr/>
          </p:nvSpPr>
          <p:spPr>
            <a:xfrm>
              <a:off x="807156" y="462844"/>
              <a:ext cx="270933" cy="163689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03263" y="299319"/>
              <a:ext cx="294858" cy="410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-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BE2AA66-6BE3-DC47-A8B6-621520A67C41}"/>
              </a:ext>
            </a:extLst>
          </p:cNvPr>
          <p:cNvGrpSpPr/>
          <p:nvPr/>
        </p:nvGrpSpPr>
        <p:grpSpPr>
          <a:xfrm>
            <a:off x="5715987" y="1191910"/>
            <a:ext cx="172194" cy="326306"/>
            <a:chOff x="803263" y="299319"/>
            <a:chExt cx="294858" cy="410759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F91D2B8-B9E1-954C-9E9E-DA07EB1C66E5}"/>
                </a:ext>
              </a:extLst>
            </p:cNvPr>
            <p:cNvSpPr/>
            <p:nvPr/>
          </p:nvSpPr>
          <p:spPr>
            <a:xfrm>
              <a:off x="807156" y="462844"/>
              <a:ext cx="270933" cy="163689"/>
            </a:xfrm>
            <a:prstGeom prst="ellipse">
              <a:avLst/>
            </a:prstGeom>
            <a:noFill/>
            <a:ln w="31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C627682-4632-ED49-96D2-4831361670E3}"/>
                </a:ext>
              </a:extLst>
            </p:cNvPr>
            <p:cNvSpPr txBox="1"/>
            <p:nvPr/>
          </p:nvSpPr>
          <p:spPr>
            <a:xfrm>
              <a:off x="803263" y="299319"/>
              <a:ext cx="294858" cy="410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-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1D82B31F-1AC8-044E-A6D6-13433FCB5B4E}"/>
              </a:ext>
            </a:extLst>
          </p:cNvPr>
          <p:cNvSpPr txBox="1"/>
          <p:nvPr/>
        </p:nvSpPr>
        <p:spPr>
          <a:xfrm>
            <a:off x="6814256" y="8250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921B5723-6941-744D-BA3B-1F8BDD8A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8" y="65123"/>
            <a:ext cx="3087088" cy="457200"/>
          </a:xfrm>
        </p:spPr>
        <p:txBody>
          <a:bodyPr anchor="t"/>
          <a:lstStyle/>
          <a:p>
            <a:pPr algn="l"/>
            <a:r>
              <a:rPr lang="en-BE" sz="3600" dirty="0"/>
              <a:t>How work works</a:t>
            </a:r>
            <a:br>
              <a:rPr lang="en-BE" sz="4000" dirty="0"/>
            </a:br>
            <a:r>
              <a:rPr lang="en-BE" sz="2800" dirty="0"/>
              <a:t>(System of work)</a:t>
            </a:r>
            <a:endParaRPr lang="en-BE" sz="40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3A78A43-C06E-464B-95C2-0039FB8F1E63}"/>
              </a:ext>
            </a:extLst>
          </p:cNvPr>
          <p:cNvSpPr/>
          <p:nvPr/>
        </p:nvSpPr>
        <p:spPr>
          <a:xfrm>
            <a:off x="-12077" y="4849414"/>
            <a:ext cx="36845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dirty="0">
                <a:solidFill>
                  <a:srgbClr val="202122"/>
                </a:solidFill>
                <a:latin typeface="Arial" panose="020B0604020202020204" pitchFamily="34" charset="0"/>
              </a:rPr>
              <a:t>How Work Works (System of Work), by Patrick </a:t>
            </a:r>
            <a:r>
              <a:rPr lang="en-GB" sz="700" dirty="0" err="1">
                <a:solidFill>
                  <a:srgbClr val="202122"/>
                </a:solidFill>
                <a:latin typeface="Arial" panose="020B0604020202020204" pitchFamily="34" charset="0"/>
              </a:rPr>
              <a:t>Steyaert</a:t>
            </a:r>
            <a:r>
              <a:rPr lang="en-GB" sz="700" dirty="0">
                <a:solidFill>
                  <a:srgbClr val="202122"/>
                </a:solidFill>
                <a:latin typeface="Arial" panose="020B0604020202020204" pitchFamily="34" charset="0"/>
              </a:rPr>
              <a:t>, is licensed under the </a:t>
            </a:r>
            <a:r>
              <a:rPr lang="en-GB" sz="700" dirty="0">
                <a:solidFill>
                  <a:srgbClr val="3366BB"/>
                </a:solidFill>
                <a:latin typeface="Arial" panose="020B0604020202020204" pitchFamily="34" charset="0"/>
                <a:hlinkClick r:id="rId2" tooltip="w:en:Creative Commons"/>
              </a:rPr>
              <a:t>Creative Commons</a:t>
            </a:r>
            <a:r>
              <a:rPr lang="en-GB" sz="7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en-GB" sz="700" dirty="0">
                <a:solidFill>
                  <a:srgbClr val="3366BB"/>
                </a:solidFill>
                <a:latin typeface="Arial" panose="020B0604020202020204" pitchFamily="34" charset="0"/>
                <a:hlinkClick r:id="rId3"/>
              </a:rPr>
              <a:t>Attribution-Share Alike 4.0 International</a:t>
            </a:r>
            <a:r>
              <a:rPr lang="en-GB" sz="700" dirty="0">
                <a:solidFill>
                  <a:srgbClr val="202122"/>
                </a:solidFill>
                <a:latin typeface="Arial" panose="020B0604020202020204" pitchFamily="34" charset="0"/>
              </a:rPr>
              <a:t> license (CC BY-SA 4.0).</a:t>
            </a:r>
            <a:endParaRPr lang="en-BE" sz="7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AE1E7E9-0398-6A4F-8500-4F47A5884A52}"/>
              </a:ext>
            </a:extLst>
          </p:cNvPr>
          <p:cNvSpPr txBox="1"/>
          <p:nvPr/>
        </p:nvSpPr>
        <p:spPr>
          <a:xfrm>
            <a:off x="8857321" y="5001865"/>
            <a:ext cx="30809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500" dirty="0">
                <a:solidFill>
                  <a:schemeClr val="bg1">
                    <a:lumMod val="50000"/>
                  </a:schemeClr>
                </a:solidFill>
              </a:rPr>
              <a:t>v 1.0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02EC074-FADA-5C42-9F7E-71B70721E407}"/>
              </a:ext>
            </a:extLst>
          </p:cNvPr>
          <p:cNvSpPr txBox="1"/>
          <p:nvPr/>
        </p:nvSpPr>
        <p:spPr>
          <a:xfrm>
            <a:off x="3071544" y="656504"/>
            <a:ext cx="143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D39E01"/>
                </a:solidFill>
              </a:rPr>
              <a:t>LEARNING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589B943-97F2-3C4C-AB07-2C25E149104C}"/>
              </a:ext>
            </a:extLst>
          </p:cNvPr>
          <p:cNvSpPr txBox="1"/>
          <p:nvPr/>
        </p:nvSpPr>
        <p:spPr>
          <a:xfrm>
            <a:off x="5610591" y="2972914"/>
            <a:ext cx="9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0070C0"/>
                </a:solidFill>
              </a:rPr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17431943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6_Influencer - With Logos">
  <a:themeElements>
    <a:clrScheme name="Custom 1">
      <a:dk1>
        <a:srgbClr val="253437"/>
      </a:dk1>
      <a:lt1>
        <a:srgbClr val="FFFFFF"/>
      </a:lt1>
      <a:dk2>
        <a:srgbClr val="EE3938"/>
      </a:dk2>
      <a:lt2>
        <a:srgbClr val="F8F8F8"/>
      </a:lt2>
      <a:accent1>
        <a:srgbClr val="395055"/>
      </a:accent1>
      <a:accent2>
        <a:srgbClr val="FFFFFF"/>
      </a:accent2>
      <a:accent3>
        <a:srgbClr val="EE3938"/>
      </a:accent3>
      <a:accent4>
        <a:srgbClr val="EE3938"/>
      </a:accent4>
      <a:accent5>
        <a:srgbClr val="F8F8F8"/>
      </a:accent5>
      <a:accent6>
        <a:srgbClr val="F8F8F8"/>
      </a:accent6>
      <a:hlink>
        <a:srgbClr val="EE3938"/>
      </a:hlink>
      <a:folHlink>
        <a:srgbClr val="BCBC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8CCF"/>
        </a:solidFill>
        <a:ln w="38100"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30873</TotalTime>
  <Words>77</Words>
  <Application>Microsoft Macintosh PowerPoint</Application>
  <PresentationFormat>On-screen Show (16:9)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Bebas Neue Regular</vt:lpstr>
      <vt:lpstr>Calibri</vt:lpstr>
      <vt:lpstr>6_Influencer - With Logos</vt:lpstr>
      <vt:lpstr>How work works (System of work)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Arlette Vertcammen</dc:creator>
  <cp:lastModifiedBy>Patrick Steyaert</cp:lastModifiedBy>
  <cp:revision>1870</cp:revision>
  <cp:lastPrinted>2021-03-15T16:35:27Z</cp:lastPrinted>
  <dcterms:created xsi:type="dcterms:W3CDTF">2017-02-22T12:40:03Z</dcterms:created>
  <dcterms:modified xsi:type="dcterms:W3CDTF">2021-03-15T16:35:29Z</dcterms:modified>
</cp:coreProperties>
</file>